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21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5434-E29D-301F-55D9-F34FD8EBDE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05C1AA7F-E28F-0517-FAE0-25B7E0592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19B2C345-19D5-69F4-E23E-2588E348F383}"/>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5" name="Footer Placeholder 4">
            <a:extLst>
              <a:ext uri="{FF2B5EF4-FFF2-40B4-BE49-F238E27FC236}">
                <a16:creationId xmlns:a16="http://schemas.microsoft.com/office/drawing/2014/main" id="{ACBFAC5D-BBE7-4EEC-D169-C39ADED52A9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CE934C1-5B6B-BBD2-AEBD-F11B1783E07D}"/>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87699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7B3F-272D-F14A-46DF-C91F245E1B12}"/>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64A64271-095F-EB52-3044-0B80783069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B81233B-54FA-8AFB-30E4-D570104C8777}"/>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5" name="Footer Placeholder 4">
            <a:extLst>
              <a:ext uri="{FF2B5EF4-FFF2-40B4-BE49-F238E27FC236}">
                <a16:creationId xmlns:a16="http://schemas.microsoft.com/office/drawing/2014/main" id="{D823FE2F-B434-7555-64C1-06CE4C17044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A8DB19F1-3B2D-B342-CF04-EC715C2AB3E5}"/>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03355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AA4957-5FE1-C7C6-D668-7335FA10F2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B24246D-8704-C47E-F048-930B96651A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176C001D-CA08-389C-9D54-38354EEC4F89}"/>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5" name="Footer Placeholder 4">
            <a:extLst>
              <a:ext uri="{FF2B5EF4-FFF2-40B4-BE49-F238E27FC236}">
                <a16:creationId xmlns:a16="http://schemas.microsoft.com/office/drawing/2014/main" id="{E583235B-1329-50A4-2A5E-92AD168C9E2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86DEE53-0CF9-F441-D114-0CD2032A7C81}"/>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123074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A23E-46AC-8E27-33E5-DD3489874FCF}"/>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605257DA-8A9A-6C97-3FE5-D866FAEE2E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9FBD017-06FB-A9B7-3D60-369DFD3647A6}"/>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5" name="Footer Placeholder 4">
            <a:extLst>
              <a:ext uri="{FF2B5EF4-FFF2-40B4-BE49-F238E27FC236}">
                <a16:creationId xmlns:a16="http://schemas.microsoft.com/office/drawing/2014/main" id="{A61A5A6F-51B0-B1E5-5E14-2C0E007F7A1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1E1F6F5-522F-DFCC-DFCD-75A6D0164986}"/>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514110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A57D-23E1-2B82-2382-468E91C79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A019565C-DD6A-5BAF-669D-4F29F355B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CB6A1-8DC0-1A7C-58CF-1A7DC155383C}"/>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5" name="Footer Placeholder 4">
            <a:extLst>
              <a:ext uri="{FF2B5EF4-FFF2-40B4-BE49-F238E27FC236}">
                <a16:creationId xmlns:a16="http://schemas.microsoft.com/office/drawing/2014/main" id="{C2C81156-ED16-D1F7-B0C5-4894A46C4ED1}"/>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87B90C4-BFDD-4046-F5D5-96E573910EAF}"/>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301412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C99CF-CE29-6E68-802C-9976AA44DE2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A445068-4716-F9BB-BA18-6D372727DD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37D7A5F7-BA45-1BAE-6193-FFF3A37DF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8EE2BB2A-4585-AC1C-3BC7-DB4CF112B294}"/>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6" name="Footer Placeholder 5">
            <a:extLst>
              <a:ext uri="{FF2B5EF4-FFF2-40B4-BE49-F238E27FC236}">
                <a16:creationId xmlns:a16="http://schemas.microsoft.com/office/drawing/2014/main" id="{31C776D4-DC6A-ADF4-8E0B-4062629C744D}"/>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1E80D312-1F3A-CD07-6713-8C62974EDC14}"/>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3143407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EA7D-1A69-DF7B-F877-C881E8939075}"/>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756052F1-9C8B-1064-7604-72A6002ACA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99BD0B-7848-4E2D-267C-874D8E2DCA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58FC3D8D-EE49-F592-3D48-5224C9AAC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370F35-4495-C001-4A30-9C536249DD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40C8C0C9-13AC-C8B4-1D41-66061026E5F2}"/>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8" name="Footer Placeholder 7">
            <a:extLst>
              <a:ext uri="{FF2B5EF4-FFF2-40B4-BE49-F238E27FC236}">
                <a16:creationId xmlns:a16="http://schemas.microsoft.com/office/drawing/2014/main" id="{C31A955D-158B-481D-C710-6FFDE47C03DB}"/>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54082A6D-76DA-2039-0BB2-8A72B22D82AC}"/>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764594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B4A56-BA36-FD5A-F0AD-E53C1823038B}"/>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B11F02AD-05B4-5CED-7C0B-73339DE34FA5}"/>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4" name="Footer Placeholder 3">
            <a:extLst>
              <a:ext uri="{FF2B5EF4-FFF2-40B4-BE49-F238E27FC236}">
                <a16:creationId xmlns:a16="http://schemas.microsoft.com/office/drawing/2014/main" id="{C5BF6B18-11AA-9F4D-75FD-75022433E3FD}"/>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609A6C41-01D2-A35B-BE15-D41FE0B0D915}"/>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436766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1DD88-4607-896D-4255-741F9E9E5F12}"/>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3" name="Footer Placeholder 2">
            <a:extLst>
              <a:ext uri="{FF2B5EF4-FFF2-40B4-BE49-F238E27FC236}">
                <a16:creationId xmlns:a16="http://schemas.microsoft.com/office/drawing/2014/main" id="{99186685-2A07-8891-3B46-F1E4CD91E97F}"/>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4CEFEB8F-8472-05AB-4843-94684F2F1E8A}"/>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086111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B9D7-8D9F-AEF6-3A27-4A7D588FE0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73D4B7EF-A70B-A9F0-7F95-7BE397E8C9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22387B6C-7AAB-7A61-83C0-64C0095C8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B17CF-DE03-CD0A-C8B4-723F99D7590C}"/>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6" name="Footer Placeholder 5">
            <a:extLst>
              <a:ext uri="{FF2B5EF4-FFF2-40B4-BE49-F238E27FC236}">
                <a16:creationId xmlns:a16="http://schemas.microsoft.com/office/drawing/2014/main" id="{374C7E80-147F-29C7-93B1-3919D640815F}"/>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60B233F-687B-7998-0B05-CA53D9BD0A55}"/>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04260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5E4F-8F3F-D98B-9EF9-949DB56C7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3588ECCA-62C5-C65E-2B6F-29131C07BB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8AE553C0-5661-EC06-378F-BA3234899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57A66-BB76-930B-A0AF-855D05514C97}"/>
              </a:ext>
            </a:extLst>
          </p:cNvPr>
          <p:cNvSpPr>
            <a:spLocks noGrp="1"/>
          </p:cNvSpPr>
          <p:nvPr>
            <p:ph type="dt" sz="half" idx="10"/>
          </p:nvPr>
        </p:nvSpPr>
        <p:spPr/>
        <p:txBody>
          <a:bodyPr/>
          <a:lstStyle/>
          <a:p>
            <a:fld id="{B2EA609D-6396-49C2-A165-95AC74293FF2}" type="datetimeFigureOut">
              <a:rPr lang="en-PK" smtClean="0"/>
              <a:t>30/05/2023</a:t>
            </a:fld>
            <a:endParaRPr lang="en-PK"/>
          </a:p>
        </p:txBody>
      </p:sp>
      <p:sp>
        <p:nvSpPr>
          <p:cNvPr id="6" name="Footer Placeholder 5">
            <a:extLst>
              <a:ext uri="{FF2B5EF4-FFF2-40B4-BE49-F238E27FC236}">
                <a16:creationId xmlns:a16="http://schemas.microsoft.com/office/drawing/2014/main" id="{E8A09742-6A4B-69FD-2178-283972B458E6}"/>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44087249-DE56-F37F-F132-C2FB814EEEB4}"/>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371895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A83D0-BFE9-96AE-FB29-4807BB0A7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8B61DBA-B81B-A5D7-E1DD-D2A68455C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2A53A43-DEAE-FFDB-BD9C-E0BBEDC97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A609D-6396-49C2-A165-95AC74293FF2}" type="datetimeFigureOut">
              <a:rPr lang="en-PK" smtClean="0"/>
              <a:t>30/05/2023</a:t>
            </a:fld>
            <a:endParaRPr lang="en-PK"/>
          </a:p>
        </p:txBody>
      </p:sp>
      <p:sp>
        <p:nvSpPr>
          <p:cNvPr id="5" name="Footer Placeholder 4">
            <a:extLst>
              <a:ext uri="{FF2B5EF4-FFF2-40B4-BE49-F238E27FC236}">
                <a16:creationId xmlns:a16="http://schemas.microsoft.com/office/drawing/2014/main" id="{D8615D05-3D4C-3A71-06E0-B71B70525B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74927986-2C20-EFAD-131B-1BFC7980E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75005-849B-492B-A801-6949FB3E0CE8}" type="slidenum">
              <a:rPr lang="en-PK" smtClean="0"/>
              <a:t>‹#›</a:t>
            </a:fld>
            <a:endParaRPr lang="en-PK"/>
          </a:p>
        </p:txBody>
      </p:sp>
    </p:spTree>
    <p:extLst>
      <p:ext uri="{BB962C8B-B14F-4D97-AF65-F5344CB8AC3E}">
        <p14:creationId xmlns:p14="http://schemas.microsoft.com/office/powerpoint/2010/main" val="4150269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B8A5E9-B878-FB0B-7FCB-DD6C451BD53C}"/>
              </a:ext>
            </a:extLst>
          </p:cNvPr>
          <p:cNvSpPr/>
          <p:nvPr/>
        </p:nvSpPr>
        <p:spPr>
          <a:xfrm>
            <a:off x="555061" y="2551837"/>
            <a:ext cx="11081880" cy="2308324"/>
          </a:xfrm>
          <a:prstGeom prst="rect">
            <a:avLst/>
          </a:prstGeom>
        </p:spPr>
        <p:style>
          <a:lnRef idx="1">
            <a:schemeClr val="accent6"/>
          </a:lnRef>
          <a:fillRef idx="3">
            <a:schemeClr val="accent6"/>
          </a:fillRef>
          <a:effectRef idx="2">
            <a:schemeClr val="accent6"/>
          </a:effectRef>
          <a:fontRef idx="minor">
            <a:schemeClr val="lt1"/>
          </a:fontRef>
        </p:style>
        <p:txBody>
          <a:bodyPr wrap="none" lIns="91440" tIns="45720" rIns="91440" bIns="45720">
            <a:spAutoFit/>
          </a:bodyPr>
          <a:lstStyle/>
          <a:p>
            <a:pPr algn="ctr"/>
            <a:r>
              <a:rPr lang="en-US" sz="7200" b="0" cap="none" spc="0" dirty="0">
                <a:ln w="0"/>
                <a:solidFill>
                  <a:schemeClr val="tx1"/>
                </a:solidFill>
                <a:effectLst>
                  <a:outerShdw blurRad="38100" dist="38100" dir="2700000" algn="tl">
                    <a:srgbClr val="000000">
                      <a:alpha val="43137"/>
                    </a:srgbClr>
                  </a:outerShdw>
                </a:effectLst>
                <a:latin typeface="Impact" panose="020B0806030902050204" pitchFamily="34" charset="0"/>
              </a:rPr>
              <a:t>My Game Development Niche</a:t>
            </a:r>
          </a:p>
          <a:p>
            <a:pPr algn="ctr"/>
            <a:r>
              <a:rPr lang="en-US" sz="7200" dirty="0">
                <a:ln w="0"/>
                <a:effectLst>
                  <a:outerShdw blurRad="38100" dist="38100" dir="2700000" algn="tl">
                    <a:srgbClr val="000000">
                      <a:alpha val="43137"/>
                    </a:srgbClr>
                  </a:outerShdw>
                </a:effectLst>
                <a:latin typeface="Impact" panose="020B0806030902050204" pitchFamily="34" charset="0"/>
              </a:rPr>
              <a:t>&amp; Game Proposal</a:t>
            </a:r>
            <a:endParaRPr lang="en-US" sz="7200" b="0" cap="none" spc="0" dirty="0">
              <a:ln w="0"/>
              <a:solidFill>
                <a:schemeClr val="tx1"/>
              </a:solidFill>
              <a:effectLst>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1036863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8F348-4369-8CE3-AF61-1690FD7B685A}"/>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EXPLORATION &amp; OPEN WORLD</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7A662CC6-80D7-D73F-F0D1-146C10699129}"/>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Points of Interest: </a:t>
            </a:r>
          </a:p>
          <a:p>
            <a:pPr algn="just">
              <a:tabLst>
                <a:tab pos="269875" algn="l"/>
              </a:tabLst>
            </a:pPr>
            <a:r>
              <a:rPr lang="en-US" sz="1400" dirty="0">
                <a:latin typeface="Roboto" panose="02000000000000000000" pitchFamily="2" charset="0"/>
                <a:ea typeface="Roboto" panose="02000000000000000000" pitchFamily="2" charset="0"/>
              </a:rPr>
              <a:t>Hyrule is densely populated with points of interest, such as towns, stables, shrines, and unique landmarks. These locations serve as hubs for quests, interactions with NPCs, shops, and opportunities for rest and resupply. Discovering and interacting with these points of interest encourages players to explore the world more extensively, unraveling the game's secrets and unfolding additional storylines.</a:t>
            </a:r>
            <a:endParaRPr lang="en-PK" sz="1400" dirty="0">
              <a:latin typeface="Roboto" panose="02000000000000000000" pitchFamily="2" charset="0"/>
              <a:ea typeface="Roboto" panose="02000000000000000000" pitchFamily="2" charset="0"/>
            </a:endParaRPr>
          </a:p>
        </p:txBody>
      </p:sp>
      <p:pic>
        <p:nvPicPr>
          <p:cNvPr id="8194" name="Picture 2" descr="Tarrey Town | Zeldapedia | Fandom">
            <a:extLst>
              <a:ext uri="{FF2B5EF4-FFF2-40B4-BE49-F238E27FC236}">
                <a16:creationId xmlns:a16="http://schemas.microsoft.com/office/drawing/2014/main" id="{AA437C3B-E650-8DAE-2D65-3577552B0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1"/>
            <a:ext cx="4831718" cy="27178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tables Map and All Stable Locations | Zelda: Breath of the Wild  (BotW)｜Game8">
            <a:extLst>
              <a:ext uri="{FF2B5EF4-FFF2-40B4-BE49-F238E27FC236}">
                <a16:creationId xmlns:a16="http://schemas.microsoft.com/office/drawing/2014/main" id="{056085CA-50A7-4062-D829-9B6C9B0F0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646331"/>
            <a:ext cx="4831718" cy="272333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aptured Memories: How to find all memory locations in Breath of the Wild -  Polygon">
            <a:extLst>
              <a:ext uri="{FF2B5EF4-FFF2-40B4-BE49-F238E27FC236}">
                <a16:creationId xmlns:a16="http://schemas.microsoft.com/office/drawing/2014/main" id="{31F24301-6D29-F335-C516-D35C295F5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640841"/>
            <a:ext cx="4831719" cy="2717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BE13D7-DA65-421E-ABBA-0F85F202E63C}"/>
              </a:ext>
            </a:extLst>
          </p:cNvPr>
          <p:cNvSpPr txBox="1"/>
          <p:nvPr/>
        </p:nvSpPr>
        <p:spPr>
          <a:xfrm>
            <a:off x="6096000" y="3429000"/>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Environmental Interactions: </a:t>
            </a:r>
          </a:p>
          <a:p>
            <a:pPr algn="just">
              <a:tabLst>
                <a:tab pos="269875" algn="l"/>
              </a:tabLst>
            </a:pPr>
            <a:r>
              <a:rPr lang="en-US" sz="1400" dirty="0">
                <a:latin typeface="Roboto" panose="02000000000000000000" pitchFamily="2" charset="0"/>
                <a:ea typeface="Roboto" panose="02000000000000000000" pitchFamily="2" charset="0"/>
              </a:rPr>
              <a:t>BOTW's open world is brimming with interactive elements. Players can climb mountains, glide through the air using a paraglider, swim across rivers and lakes, and even ride horses or tamed wild animals. The game's physics-based interactions also allow for creative problem-solving, such as using the environment to solve puzzles or finding unique ways to defeat enemies.</a:t>
            </a:r>
            <a:endParaRPr lang="en-PK" sz="1400" dirty="0">
              <a:latin typeface="Roboto" panose="02000000000000000000" pitchFamily="2" charset="0"/>
              <a:ea typeface="Roboto" panose="02000000000000000000" pitchFamily="2" charset="0"/>
            </a:endParaRPr>
          </a:p>
        </p:txBody>
      </p:sp>
      <p:pic>
        <p:nvPicPr>
          <p:cNvPr id="8200" name="Picture 8" descr="Zelda: Breath Of The Wild Devs Scrapped Unconventional Stamina-Saving Idea  After Miyamoto's Feedback - My Nintendo News">
            <a:extLst>
              <a:ext uri="{FF2B5EF4-FFF2-40B4-BE49-F238E27FC236}">
                <a16:creationId xmlns:a16="http://schemas.microsoft.com/office/drawing/2014/main" id="{01B4002D-FB5B-4C2B-BF78-A34930873F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782" y="3429000"/>
            <a:ext cx="4831719" cy="322114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The Legend of Zelda: Breath of the Wild – tips and tricks they don't tell  you | Nintendo Switch | The Guardian">
            <a:extLst>
              <a:ext uri="{FF2B5EF4-FFF2-40B4-BE49-F238E27FC236}">
                <a16:creationId xmlns:a16="http://schemas.microsoft.com/office/drawing/2014/main" id="{0B160D15-2DE3-CB46-1017-CC0CF8E41E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5300" y="3429000"/>
            <a:ext cx="3221146" cy="322114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he Legend of Zelda: Breath Of The Wild - Switch - Horse Riding - YouTube">
            <a:extLst>
              <a:ext uri="{FF2B5EF4-FFF2-40B4-BE49-F238E27FC236}">
                <a16:creationId xmlns:a16="http://schemas.microsoft.com/office/drawing/2014/main" id="{A141E56E-F6A3-86CE-D646-D8078EAF40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987" y="3429000"/>
            <a:ext cx="5096080" cy="286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fade">
                                      <p:cBhvr>
                                        <p:cTn id="11" dur="500"/>
                                        <p:tgtEl>
                                          <p:spTgt spid="819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194"/>
                                        </p:tgtEl>
                                      </p:cBhvr>
                                    </p:animEffect>
                                    <p:set>
                                      <p:cBhvr>
                                        <p:cTn id="16" dur="1" fill="hold">
                                          <p:stCondLst>
                                            <p:cond delay="499"/>
                                          </p:stCondLst>
                                        </p:cTn>
                                        <p:tgtEl>
                                          <p:spTgt spid="819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196"/>
                                        </p:tgtEl>
                                        <p:attrNameLst>
                                          <p:attrName>style.visibility</p:attrName>
                                        </p:attrNameLst>
                                      </p:cBhvr>
                                      <p:to>
                                        <p:strVal val="visible"/>
                                      </p:to>
                                    </p:set>
                                    <p:animEffect transition="in" filter="fade">
                                      <p:cBhvr>
                                        <p:cTn id="20" dur="500"/>
                                        <p:tgtEl>
                                          <p:spTgt spid="81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8196"/>
                                        </p:tgtEl>
                                      </p:cBhvr>
                                    </p:animEffect>
                                    <p:set>
                                      <p:cBhvr>
                                        <p:cTn id="25" dur="1" fill="hold">
                                          <p:stCondLst>
                                            <p:cond delay="499"/>
                                          </p:stCondLst>
                                        </p:cTn>
                                        <p:tgtEl>
                                          <p:spTgt spid="819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198"/>
                                        </p:tgtEl>
                                        <p:attrNameLst>
                                          <p:attrName>style.visibility</p:attrName>
                                        </p:attrNameLst>
                                      </p:cBhvr>
                                      <p:to>
                                        <p:strVal val="visible"/>
                                      </p:to>
                                    </p:set>
                                    <p:animEffect transition="in" filter="fade">
                                      <p:cBhvr>
                                        <p:cTn id="29" dur="500"/>
                                        <p:tgtEl>
                                          <p:spTgt spid="819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8200"/>
                                        </p:tgtEl>
                                        <p:attrNameLst>
                                          <p:attrName>style.visibility</p:attrName>
                                        </p:attrNameLst>
                                      </p:cBhvr>
                                      <p:to>
                                        <p:strVal val="visible"/>
                                      </p:to>
                                    </p:set>
                                    <p:animEffect transition="in" filter="fade">
                                      <p:cBhvr>
                                        <p:cTn id="38" dur="500"/>
                                        <p:tgtEl>
                                          <p:spTgt spid="820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8200"/>
                                        </p:tgtEl>
                                      </p:cBhvr>
                                    </p:animEffect>
                                    <p:set>
                                      <p:cBhvr>
                                        <p:cTn id="43" dur="1" fill="hold">
                                          <p:stCondLst>
                                            <p:cond delay="499"/>
                                          </p:stCondLst>
                                        </p:cTn>
                                        <p:tgtEl>
                                          <p:spTgt spid="8200"/>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8202"/>
                                        </p:tgtEl>
                                        <p:attrNameLst>
                                          <p:attrName>style.visibility</p:attrName>
                                        </p:attrNameLst>
                                      </p:cBhvr>
                                      <p:to>
                                        <p:strVal val="visible"/>
                                      </p:to>
                                    </p:set>
                                    <p:animEffect transition="in" filter="fade">
                                      <p:cBhvr>
                                        <p:cTn id="47" dur="500"/>
                                        <p:tgtEl>
                                          <p:spTgt spid="82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8202"/>
                                        </p:tgtEl>
                                      </p:cBhvr>
                                    </p:animEffect>
                                    <p:set>
                                      <p:cBhvr>
                                        <p:cTn id="52" dur="1" fill="hold">
                                          <p:stCondLst>
                                            <p:cond delay="499"/>
                                          </p:stCondLst>
                                        </p:cTn>
                                        <p:tgtEl>
                                          <p:spTgt spid="8202"/>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8204"/>
                                        </p:tgtEl>
                                        <p:attrNameLst>
                                          <p:attrName>style.visibility</p:attrName>
                                        </p:attrNameLst>
                                      </p:cBhvr>
                                      <p:to>
                                        <p:strVal val="visible"/>
                                      </p:to>
                                    </p:set>
                                    <p:animEffect transition="in" filter="fade">
                                      <p:cBhvr>
                                        <p:cTn id="56"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3120B2-8B11-ABD8-96DB-AD6F133063E8}"/>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EXPLORATION &amp; OPEN WORLD</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8C2AC68B-A141-A5A5-EFAD-164AF385AC89}"/>
              </a:ext>
            </a:extLst>
          </p:cNvPr>
          <p:cNvSpPr txBox="1"/>
          <p:nvPr/>
        </p:nvSpPr>
        <p:spPr>
          <a:xfrm>
            <a:off x="1015284" y="646331"/>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Discoverable Lore and Secrets: </a:t>
            </a:r>
          </a:p>
          <a:p>
            <a:pPr algn="just">
              <a:tabLst>
                <a:tab pos="269875" algn="l"/>
              </a:tabLst>
            </a:pPr>
            <a:r>
              <a:rPr lang="en-US" sz="1400" dirty="0">
                <a:latin typeface="Roboto" panose="02000000000000000000" pitchFamily="2" charset="0"/>
                <a:ea typeface="Roboto" panose="02000000000000000000" pitchFamily="2" charset="0"/>
              </a:rPr>
              <a:t>Exploration in BOTW is rewarded with the discovery of lore-rich locations, hidden treasure chests, and ancient ruins. These findings provide insight into the game's backstory, offer additional context to the world, and often grant valuable items or equipment that aid the player's progression. The sense of wonder and curiosity that comes from exploring and stumbling upon these secrets is a significant part of the game's appeal.</a:t>
            </a:r>
            <a:endParaRPr lang="en-PK" sz="1400" dirty="0">
              <a:latin typeface="Roboto" panose="02000000000000000000" pitchFamily="2" charset="0"/>
              <a:ea typeface="Roboto" panose="02000000000000000000" pitchFamily="2" charset="0"/>
            </a:endParaRPr>
          </a:p>
        </p:txBody>
      </p:sp>
      <p:pic>
        <p:nvPicPr>
          <p:cNvPr id="9218" name="Picture 2" descr="Rota Ooh Shrine Chests | Game of Guides">
            <a:extLst>
              <a:ext uri="{FF2B5EF4-FFF2-40B4-BE49-F238E27FC236}">
                <a16:creationId xmlns:a16="http://schemas.microsoft.com/office/drawing/2014/main" id="{8E919668-E4F5-963A-5478-795010ED5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0"/>
            <a:ext cx="4989428" cy="2806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C789BC-B181-B1A3-033F-5DECC2D46B6B}"/>
              </a:ext>
            </a:extLst>
          </p:cNvPr>
          <p:cNvSpPr txBox="1"/>
          <p:nvPr/>
        </p:nvSpPr>
        <p:spPr>
          <a:xfrm>
            <a:off x="6096000" y="3581402"/>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Dynamic Weather and Day/Night Cycle: </a:t>
            </a:r>
          </a:p>
          <a:p>
            <a:pPr algn="just">
              <a:tabLst>
                <a:tab pos="269875" algn="l"/>
              </a:tabLst>
            </a:pPr>
            <a:r>
              <a:rPr lang="en-US" sz="1400" dirty="0">
                <a:latin typeface="Roboto" panose="02000000000000000000" pitchFamily="2" charset="0"/>
                <a:ea typeface="Roboto" panose="02000000000000000000" pitchFamily="2" charset="0"/>
              </a:rPr>
              <a:t>BOTW features a dynamic weather system and a day/night cycle. These elements add depth and realism to the world, impacting gameplay and creating dynamic scenarios. Weather conditions, such as rain or thunderstorms, can affect climbing and exploration, while the day/night cycle influences the behavior of creatures and NPCs. The ever-changing environment encourages players to adapt their strategies and explore the world during different times and weather conditions.</a:t>
            </a:r>
            <a:endParaRPr lang="en-PK" sz="1400" dirty="0">
              <a:latin typeface="Roboto" panose="02000000000000000000" pitchFamily="2" charset="0"/>
              <a:ea typeface="Roboto" panose="02000000000000000000" pitchFamily="2" charset="0"/>
            </a:endParaRPr>
          </a:p>
        </p:txBody>
      </p:sp>
      <p:pic>
        <p:nvPicPr>
          <p:cNvPr id="9220" name="Picture 4" descr="Zelda: Breath of the Wild 1 Minute Timelapse - YouTube">
            <a:extLst>
              <a:ext uri="{FF2B5EF4-FFF2-40B4-BE49-F238E27FC236}">
                <a16:creationId xmlns:a16="http://schemas.microsoft.com/office/drawing/2014/main" id="{A310518D-83B3-AAF8-6012-E84CA3DF1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452883"/>
            <a:ext cx="4989428" cy="280655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ow to Reliably Spawn the Lord of the Mountain in Breath of the Wild | Zelda  Universe">
            <a:extLst>
              <a:ext uri="{FF2B5EF4-FFF2-40B4-BE49-F238E27FC236}">
                <a16:creationId xmlns:a16="http://schemas.microsoft.com/office/drawing/2014/main" id="{21E39046-A7F3-D6DA-4423-30F176698D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680" y="3452885"/>
            <a:ext cx="5102887" cy="275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8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220"/>
                                        </p:tgtEl>
                                        <p:attrNameLst>
                                          <p:attrName>style.visibility</p:attrName>
                                        </p:attrNameLst>
                                      </p:cBhvr>
                                      <p:to>
                                        <p:strVal val="visible"/>
                                      </p:to>
                                    </p:set>
                                    <p:animEffect transition="in" filter="fade">
                                      <p:cBhvr>
                                        <p:cTn id="20" dur="500"/>
                                        <p:tgtEl>
                                          <p:spTgt spid="92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9220"/>
                                        </p:tgtEl>
                                      </p:cBhvr>
                                    </p:animEffect>
                                    <p:set>
                                      <p:cBhvr>
                                        <p:cTn id="25" dur="1" fill="hold">
                                          <p:stCondLst>
                                            <p:cond delay="499"/>
                                          </p:stCondLst>
                                        </p:cTn>
                                        <p:tgtEl>
                                          <p:spTgt spid="9220"/>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222"/>
                                        </p:tgtEl>
                                        <p:attrNameLst>
                                          <p:attrName>style.visibility</p:attrName>
                                        </p:attrNameLst>
                                      </p:cBhvr>
                                      <p:to>
                                        <p:strVal val="visible"/>
                                      </p:to>
                                    </p:set>
                                    <p:animEffect transition="in" filter="fade">
                                      <p:cBhvr>
                                        <p:cTn id="29"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8D8482-0B0F-1F3B-3EF2-A1BD698EB138}"/>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GAME DEVELOPMENT NICHE</a:t>
            </a:r>
            <a:endParaRPr lang="en-PK" sz="3600" dirty="0">
              <a:latin typeface="Roboto Black" panose="02000000000000000000" pitchFamily="2" charset="0"/>
              <a:ea typeface="Roboto Black" panose="02000000000000000000" pitchFamily="2" charset="0"/>
            </a:endParaRPr>
          </a:p>
        </p:txBody>
      </p:sp>
      <p:sp>
        <p:nvSpPr>
          <p:cNvPr id="3" name="TextBox 2">
            <a:extLst>
              <a:ext uri="{FF2B5EF4-FFF2-40B4-BE49-F238E27FC236}">
                <a16:creationId xmlns:a16="http://schemas.microsoft.com/office/drawing/2014/main" id="{4A0C6249-811D-8128-B06D-44F1C141451F}"/>
              </a:ext>
            </a:extLst>
          </p:cNvPr>
          <p:cNvSpPr txBox="1"/>
          <p:nvPr/>
        </p:nvSpPr>
        <p:spPr>
          <a:xfrm>
            <a:off x="2009104" y="1226884"/>
            <a:ext cx="7877577"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My Game Development Niche	=	</a:t>
            </a:r>
            <a:r>
              <a:rPr lang="en-US" b="1" dirty="0">
                <a:latin typeface="Roboto" panose="02000000000000000000" pitchFamily="2" charset="0"/>
                <a:ea typeface="Roboto" panose="02000000000000000000" pitchFamily="2" charset="0"/>
              </a:rPr>
              <a:t>Role-Playing Game (RPG)</a:t>
            </a:r>
            <a:endParaRPr lang="en-PK" b="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051F0855-3573-39C0-0F6E-F43D3F47AC1A}"/>
              </a:ext>
            </a:extLst>
          </p:cNvPr>
          <p:cNvSpPr txBox="1"/>
          <p:nvPr/>
        </p:nvSpPr>
        <p:spPr>
          <a:xfrm>
            <a:off x="1073239" y="2176770"/>
            <a:ext cx="10045522" cy="3970318"/>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Role-Playing Games (RPG):</a:t>
            </a:r>
          </a:p>
          <a:p>
            <a:endParaRPr lang="en-US" b="1" dirty="0">
              <a:latin typeface="Roboto" panose="02000000000000000000" pitchFamily="2" charset="0"/>
              <a:ea typeface="Roboto" panose="02000000000000000000" pitchFamily="2" charset="0"/>
            </a:endParaRPr>
          </a:p>
          <a:p>
            <a:pPr algn="just"/>
            <a:r>
              <a:rPr lang="en-US" b="1" dirty="0">
                <a:latin typeface="Roboto" panose="02000000000000000000" pitchFamily="2" charset="0"/>
                <a:ea typeface="Roboto" panose="02000000000000000000" pitchFamily="2" charset="0"/>
              </a:rPr>
              <a:t>	</a:t>
            </a:r>
            <a:r>
              <a:rPr lang="en-US" dirty="0">
                <a:latin typeface="Roboto" panose="02000000000000000000" pitchFamily="2" charset="0"/>
                <a:ea typeface="Roboto" panose="02000000000000000000" pitchFamily="2" charset="0"/>
              </a:rPr>
              <a:t>Role-Playing Games (RPGs) are a genre of video games that place a strong emphasis on storytelling, character development, and player choice. In RPGs, players assume the roles of fictional characters within a virtual world and embark on adventures, often within a richly detailed and immersive narrative.</a:t>
            </a:r>
          </a:p>
          <a:p>
            <a:pPr algn="just"/>
            <a:r>
              <a:rPr lang="en-US" dirty="0">
                <a:latin typeface="Roboto" panose="02000000000000000000" pitchFamily="2" charset="0"/>
                <a:ea typeface="Roboto" panose="02000000000000000000" pitchFamily="2" charset="0"/>
              </a:rPr>
              <a:t>	Some key elements and features commonly found in RPG games are</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Character Creation</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Narrative and Quests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Exploration and Open Worlds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Character Development and Progression</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Non-Player Characters (NPCs)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Combat and Gameplay Mechanics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Combat and Gameplay Mechanics	</a:t>
            </a:r>
            <a:endParaRPr lang="en-PK"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1181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EC95FC-45ED-89C9-D748-DF9F201AEE62}"/>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CREATION</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0B180E1-4D04-8418-D6ED-98FB17691FD9}"/>
              </a:ext>
            </a:extLst>
          </p:cNvPr>
          <p:cNvSpPr txBox="1"/>
          <p:nvPr/>
        </p:nvSpPr>
        <p:spPr>
          <a:xfrm>
            <a:off x="1015284" y="646331"/>
            <a:ext cx="10045522" cy="1569660"/>
          </a:xfrm>
          <a:prstGeom prst="rect">
            <a:avLst/>
          </a:prstGeom>
          <a:noFill/>
        </p:spPr>
        <p:txBody>
          <a:bodyPr wrap="square" rtlCol="0">
            <a:spAutoFit/>
          </a:bodyPr>
          <a:lstStyle/>
          <a:p>
            <a:pPr marL="342900" indent="-342900">
              <a:buAutoNum type="arabicPeriod"/>
            </a:pPr>
            <a:r>
              <a:rPr lang="en-US" b="1" dirty="0">
                <a:latin typeface="Roboto" panose="02000000000000000000" pitchFamily="2" charset="0"/>
                <a:ea typeface="Roboto" panose="02000000000000000000" pitchFamily="2" charset="0"/>
              </a:rPr>
              <a:t>CHARACTER CREATION</a:t>
            </a:r>
          </a:p>
          <a:p>
            <a:pPr algn="just"/>
            <a:r>
              <a:rPr lang="en-US" b="1" dirty="0">
                <a:latin typeface="Roboto" panose="02000000000000000000" pitchFamily="2" charset="0"/>
                <a:ea typeface="Roboto" panose="02000000000000000000" pitchFamily="2" charset="0"/>
              </a:rPr>
              <a:t>	</a:t>
            </a:r>
            <a:r>
              <a:rPr lang="en-US" sz="1400" dirty="0">
                <a:latin typeface="Roboto" panose="02000000000000000000" pitchFamily="2" charset="0"/>
                <a:ea typeface="Roboto" panose="02000000000000000000" pitchFamily="2" charset="0"/>
              </a:rPr>
              <a:t>Character creation is a process within RPG games that allows players to customize and personalize their in-game characters according to their preferences. It is an important aspect of RPGs as it allows players to shape the identity, appearance, and abilities of their virtual avatars. Let’s discuss character creation in “The Elder Scrolls V: Skyrim”. In "Skyrim," character creation is the first step players take before starting their adventure in the vast open world of the game. Here's how the process typically unfolds:</a:t>
            </a:r>
            <a:r>
              <a:rPr lang="en-US" dirty="0">
                <a:latin typeface="Roboto" panose="02000000000000000000" pitchFamily="2" charset="0"/>
                <a:ea typeface="Roboto" panose="02000000000000000000" pitchFamily="2" charset="0"/>
              </a:rPr>
              <a:t>		</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7AE608-BAA8-116F-EE32-E977A4592B83}"/>
              </a:ext>
            </a:extLst>
          </p:cNvPr>
          <p:cNvSpPr txBox="1"/>
          <p:nvPr/>
        </p:nvSpPr>
        <p:spPr>
          <a:xfrm>
            <a:off x="1015284" y="2215991"/>
            <a:ext cx="5080716" cy="2246769"/>
          </a:xfrm>
          <a:prstGeom prst="rect">
            <a:avLst/>
          </a:prstGeom>
          <a:noFill/>
        </p:spPr>
        <p:txBody>
          <a:bodyPr wrap="square" rtlCol="0">
            <a:spAutoFit/>
          </a:bodyPr>
          <a:lstStyle/>
          <a:p>
            <a:r>
              <a:rPr lang="en-US" sz="1400" b="1" dirty="0">
                <a:latin typeface="Roboto" panose="02000000000000000000" pitchFamily="2" charset="0"/>
                <a:ea typeface="Roboto" panose="02000000000000000000" pitchFamily="2" charset="0"/>
              </a:rPr>
              <a:t>Race Selection:</a:t>
            </a:r>
          </a:p>
          <a:p>
            <a:pPr algn="just"/>
            <a:r>
              <a:rPr lang="en-US" sz="1400" dirty="0">
                <a:latin typeface="Roboto" panose="02000000000000000000" pitchFamily="2" charset="0"/>
                <a:ea typeface="Roboto" panose="02000000000000000000" pitchFamily="2" charset="0"/>
              </a:rPr>
              <a:t> 	Players begin by choosing the race of their character. "Skyrim" offers several races, each with its own unique abilities, strengths, and cultural backgrounds. The available races include humans (</a:t>
            </a:r>
            <a:r>
              <a:rPr lang="en-US" sz="1400" dirty="0" err="1">
                <a:latin typeface="Roboto" panose="02000000000000000000" pitchFamily="2" charset="0"/>
                <a:ea typeface="Roboto" panose="02000000000000000000" pitchFamily="2" charset="0"/>
              </a:rPr>
              <a:t>Nords</a:t>
            </a:r>
            <a:r>
              <a:rPr lang="en-US" sz="1400" dirty="0">
                <a:latin typeface="Roboto" panose="02000000000000000000" pitchFamily="2" charset="0"/>
                <a:ea typeface="Roboto" panose="02000000000000000000" pitchFamily="2" charset="0"/>
              </a:rPr>
              <a:t>, Imperials, </a:t>
            </a:r>
            <a:r>
              <a:rPr lang="en-US" sz="1400" dirty="0" err="1">
                <a:latin typeface="Roboto" panose="02000000000000000000" pitchFamily="2" charset="0"/>
                <a:ea typeface="Roboto" panose="02000000000000000000" pitchFamily="2" charset="0"/>
              </a:rPr>
              <a:t>Redguards</a:t>
            </a:r>
            <a:r>
              <a:rPr lang="en-US" sz="1400" dirty="0">
                <a:latin typeface="Roboto" panose="02000000000000000000" pitchFamily="2" charset="0"/>
                <a:ea typeface="Roboto" panose="02000000000000000000" pitchFamily="2" charset="0"/>
              </a:rPr>
              <a:t>), elves (High Elves, Wood Elves, Dark Elves), and various other races such as Orcs, </a:t>
            </a:r>
            <a:r>
              <a:rPr lang="en-US" sz="1400" dirty="0" err="1">
                <a:latin typeface="Roboto" panose="02000000000000000000" pitchFamily="2" charset="0"/>
                <a:ea typeface="Roboto" panose="02000000000000000000" pitchFamily="2" charset="0"/>
              </a:rPr>
              <a:t>Khajiit</a:t>
            </a:r>
            <a:r>
              <a:rPr lang="en-US" sz="1400" dirty="0">
                <a:latin typeface="Roboto" panose="02000000000000000000" pitchFamily="2" charset="0"/>
                <a:ea typeface="Roboto" panose="02000000000000000000" pitchFamily="2" charset="0"/>
              </a:rPr>
              <a:t> (cat-like humanoids), and </a:t>
            </a:r>
            <a:r>
              <a:rPr lang="en-US" sz="1400" dirty="0" err="1">
                <a:latin typeface="Roboto" panose="02000000000000000000" pitchFamily="2" charset="0"/>
                <a:ea typeface="Roboto" panose="02000000000000000000" pitchFamily="2" charset="0"/>
              </a:rPr>
              <a:t>Argonians</a:t>
            </a:r>
            <a:r>
              <a:rPr lang="en-US" sz="1400" dirty="0">
                <a:latin typeface="Roboto" panose="02000000000000000000" pitchFamily="2" charset="0"/>
                <a:ea typeface="Roboto" panose="02000000000000000000" pitchFamily="2" charset="0"/>
              </a:rPr>
              <a:t> (reptilian humanoids). Each race has different starting attributes and special abilities, which can influence gameplay.		</a:t>
            </a:r>
            <a:endParaRPr lang="en-PK" sz="1400" dirty="0">
              <a:latin typeface="Roboto" panose="02000000000000000000" pitchFamily="2" charset="0"/>
              <a:ea typeface="Roboto" panose="02000000000000000000" pitchFamily="2" charset="0"/>
            </a:endParaRPr>
          </a:p>
        </p:txBody>
      </p:sp>
      <p:pic>
        <p:nvPicPr>
          <p:cNvPr id="1026" name="Picture 2" descr="Races In Skyrim The Elder Scrolls V: With A Chart - HubPages">
            <a:extLst>
              <a:ext uri="{FF2B5EF4-FFF2-40B4-BE49-F238E27FC236}">
                <a16:creationId xmlns:a16="http://schemas.microsoft.com/office/drawing/2014/main" id="{A83DF30F-AF4B-7613-D5D2-48708490E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223" y="2224605"/>
            <a:ext cx="4917583" cy="2238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A79790-53E0-50C1-662C-22BBAF3486B3}"/>
              </a:ext>
            </a:extLst>
          </p:cNvPr>
          <p:cNvSpPr txBox="1"/>
          <p:nvPr/>
        </p:nvSpPr>
        <p:spPr>
          <a:xfrm>
            <a:off x="6038045" y="4642010"/>
            <a:ext cx="5080716" cy="1600438"/>
          </a:xfrm>
          <a:prstGeom prst="rect">
            <a:avLst/>
          </a:prstGeom>
          <a:noFill/>
        </p:spPr>
        <p:txBody>
          <a:bodyPr wrap="square" rtlCol="0">
            <a:spAutoFit/>
          </a:bodyPr>
          <a:lstStyle/>
          <a:p>
            <a:r>
              <a:rPr lang="en-US" sz="1400" b="1" dirty="0">
                <a:latin typeface="Roboto" panose="02000000000000000000" pitchFamily="2" charset="0"/>
                <a:ea typeface="Roboto" panose="02000000000000000000" pitchFamily="2" charset="0"/>
              </a:rPr>
              <a:t>Appearance Customization: </a:t>
            </a:r>
          </a:p>
          <a:p>
            <a:pPr algn="just"/>
            <a:r>
              <a:rPr lang="en-US" sz="1400" dirty="0">
                <a:latin typeface="Roboto" panose="02000000000000000000" pitchFamily="2" charset="0"/>
                <a:ea typeface="Roboto" panose="02000000000000000000" pitchFamily="2" charset="0"/>
              </a:rPr>
              <a:t>	Once the race is chosen, players can modify the appearance of their character. This includes selecting facial features like hairstyle, hair color, eye shape, eye color, facial hair (for males), and body build. The game provides a wide range of options, allowing players to create unique and visually distinct characters.		</a:t>
            </a:r>
            <a:endParaRPr lang="en-PK" sz="1400" dirty="0">
              <a:latin typeface="Roboto" panose="02000000000000000000" pitchFamily="2" charset="0"/>
              <a:ea typeface="Roboto" panose="02000000000000000000" pitchFamily="2" charset="0"/>
            </a:endParaRPr>
          </a:p>
        </p:txBody>
      </p:sp>
      <p:pic>
        <p:nvPicPr>
          <p:cNvPr id="1028" name="Picture 4" descr="The Elder Scrolls V: Skyrim&quot;: Create Player Characters With CBBE or UNP -  LevelSkip">
            <a:extLst>
              <a:ext uri="{FF2B5EF4-FFF2-40B4-BE49-F238E27FC236}">
                <a16:creationId xmlns:a16="http://schemas.microsoft.com/office/drawing/2014/main" id="{BF1F3E20-4BE8-9B14-286E-2F17293B1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94" y="4462760"/>
            <a:ext cx="3797479" cy="2136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63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F48BD6-51C4-0062-272F-99296B517DC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CREATION</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6" name="TextBox 5">
            <a:extLst>
              <a:ext uri="{FF2B5EF4-FFF2-40B4-BE49-F238E27FC236}">
                <a16:creationId xmlns:a16="http://schemas.microsoft.com/office/drawing/2014/main" id="{6F1237F4-0C0B-AA17-134B-FA7F8FFCA05F}"/>
              </a:ext>
            </a:extLst>
          </p:cNvPr>
          <p:cNvSpPr txBox="1"/>
          <p:nvPr/>
        </p:nvSpPr>
        <p:spPr>
          <a:xfrm>
            <a:off x="1015284" y="646331"/>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Attributes and Skills: </a:t>
            </a:r>
          </a:p>
          <a:p>
            <a:pPr algn="just">
              <a:tabLst>
                <a:tab pos="269875" algn="l"/>
              </a:tabLst>
            </a:pPr>
            <a:r>
              <a:rPr lang="en-US" sz="1400" dirty="0">
                <a:latin typeface="Roboto" panose="02000000000000000000" pitchFamily="2" charset="0"/>
                <a:ea typeface="Roboto" panose="02000000000000000000" pitchFamily="2" charset="0"/>
              </a:rPr>
              <a:t>		After establishing the character's appearance, players allocate attribute points to define their starting capabilities. "Skyrim" features various attributes such as health, </a:t>
            </a:r>
            <a:r>
              <a:rPr lang="en-US" sz="1400" dirty="0" err="1">
                <a:latin typeface="Roboto" panose="02000000000000000000" pitchFamily="2" charset="0"/>
                <a:ea typeface="Roboto" panose="02000000000000000000" pitchFamily="2" charset="0"/>
              </a:rPr>
              <a:t>magicka</a:t>
            </a:r>
            <a:r>
              <a:rPr lang="en-US" sz="1400" dirty="0">
                <a:latin typeface="Roboto" panose="02000000000000000000" pitchFamily="2" charset="0"/>
                <a:ea typeface="Roboto" panose="02000000000000000000" pitchFamily="2" charset="0"/>
              </a:rPr>
              <a:t> (used for casting spells), and stamina (used for physical actions like running and attacking). The distribution of attribute points determines the initial values of these attributes. Additionally, players can also choose a specialization (warrior, mage, or thief) that affects the character's starting skills and abilities.		</a:t>
            </a:r>
            <a:endParaRPr lang="en-PK" sz="1400" dirty="0">
              <a:latin typeface="Roboto" panose="02000000000000000000" pitchFamily="2" charset="0"/>
              <a:ea typeface="Roboto" panose="02000000000000000000" pitchFamily="2" charset="0"/>
            </a:endParaRPr>
          </a:p>
        </p:txBody>
      </p:sp>
      <p:pic>
        <p:nvPicPr>
          <p:cNvPr id="2050" name="Picture 2" descr="the elder scrolls v skyrim - Is there a way to respec attributes? - Arqade">
            <a:extLst>
              <a:ext uri="{FF2B5EF4-FFF2-40B4-BE49-F238E27FC236}">
                <a16:creationId xmlns:a16="http://schemas.microsoft.com/office/drawing/2014/main" id="{9C0C220D-1606-B436-874C-C856732D9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515" y="646331"/>
            <a:ext cx="4267201" cy="2252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B87604-646A-5D39-0B4F-AF03BB6CFD1E}"/>
              </a:ext>
            </a:extLst>
          </p:cNvPr>
          <p:cNvSpPr txBox="1"/>
          <p:nvPr/>
        </p:nvSpPr>
        <p:spPr>
          <a:xfrm>
            <a:off x="6192591" y="2893100"/>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Skill Selection: </a:t>
            </a:r>
          </a:p>
          <a:p>
            <a:pPr algn="just">
              <a:tabLst>
                <a:tab pos="269875" algn="l"/>
              </a:tabLst>
            </a:pPr>
            <a:r>
              <a:rPr lang="en-US" sz="1400" dirty="0">
                <a:latin typeface="Roboto" panose="02000000000000000000" pitchFamily="2" charset="0"/>
                <a:ea typeface="Roboto" panose="02000000000000000000" pitchFamily="2" charset="0"/>
              </a:rPr>
              <a:t>"Skyrim" utilizes a skill-based system where players can improve various abilities by using them repeatedly. At character creation, players choose a set of skills that align with their intended playstyle. Skills in "Skyrim" include combat skills (one-handed weapons, archery, destruction magic), stealth skills (sneak, lockpicking), crafting skills (smithing, alchemy), and more. The initial skill levels determine the character's proficiency and the rate at which those skills improve over time.	</a:t>
            </a:r>
            <a:endParaRPr lang="en-PK" sz="1400" dirty="0">
              <a:latin typeface="Roboto" panose="02000000000000000000" pitchFamily="2" charset="0"/>
              <a:ea typeface="Roboto" panose="02000000000000000000" pitchFamily="2" charset="0"/>
            </a:endParaRPr>
          </a:p>
        </p:txBody>
      </p:sp>
      <p:pic>
        <p:nvPicPr>
          <p:cNvPr id="2052" name="Picture 4" descr="The best Skyrim perks every Dragonborn needs to have | GamesRadar+">
            <a:extLst>
              <a:ext uri="{FF2B5EF4-FFF2-40B4-BE49-F238E27FC236}">
                <a16:creationId xmlns:a16="http://schemas.microsoft.com/office/drawing/2014/main" id="{0DBCA517-FA36-F4DE-948F-59965FEED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875" y="2816335"/>
            <a:ext cx="4123387" cy="23194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4907CB-2000-4975-988B-F512D4CC4EA2}"/>
              </a:ext>
            </a:extLst>
          </p:cNvPr>
          <p:cNvSpPr txBox="1"/>
          <p:nvPr/>
        </p:nvSpPr>
        <p:spPr>
          <a:xfrm>
            <a:off x="1015284" y="5145363"/>
            <a:ext cx="10258023" cy="1384995"/>
          </a:xfrm>
          <a:prstGeom prst="rect">
            <a:avLst/>
          </a:prstGeom>
          <a:noFill/>
        </p:spPr>
        <p:txBody>
          <a:bodyPr wrap="square" rtlCol="0">
            <a:spAutoFit/>
          </a:bodyPr>
          <a:lstStyle/>
          <a:p>
            <a:pPr algn="just">
              <a:tabLst>
                <a:tab pos="269875" algn="l"/>
              </a:tabLst>
            </a:pPr>
            <a:endParaRPr lang="en-US" sz="1400" b="1" dirty="0">
              <a:latin typeface="Roboto" panose="02000000000000000000" pitchFamily="2" charset="0"/>
              <a:ea typeface="Roboto" panose="02000000000000000000" pitchFamily="2" charset="0"/>
            </a:endParaRPr>
          </a:p>
          <a:p>
            <a:pPr algn="just">
              <a:tabLst>
                <a:tab pos="269875" algn="l"/>
              </a:tabLst>
            </a:pPr>
            <a:r>
              <a:rPr lang="en-US" sz="1400" b="1" dirty="0">
                <a:latin typeface="Roboto" panose="02000000000000000000" pitchFamily="2" charset="0"/>
                <a:ea typeface="Roboto" panose="02000000000000000000" pitchFamily="2" charset="0"/>
              </a:rPr>
              <a:t>Background and Backstory: </a:t>
            </a:r>
          </a:p>
          <a:p>
            <a:pPr algn="just">
              <a:tabLst>
                <a:tab pos="269875" algn="l"/>
              </a:tabLst>
            </a:pPr>
            <a:r>
              <a:rPr lang="en-US" sz="1400" dirty="0">
                <a:latin typeface="Roboto" panose="02000000000000000000" pitchFamily="2" charset="0"/>
                <a:ea typeface="Roboto" panose="02000000000000000000" pitchFamily="2" charset="0"/>
              </a:rPr>
              <a:t>While "Skyrim" doesn't have an extensive background selection, players can mentally craft a backstory for their character. This backstory can include elements such as the character's upbringing, past experiences, motivations, and personal goals. Although not explicitly tied to gameplay mechanics, having a backstory adds depth and role-playing possibilities to the character.	</a:t>
            </a:r>
            <a:endParaRPr lang="en-PK"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7088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F5320A-6401-509C-A8B2-F4820EF73AFF}"/>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0576C21C-6788-A7E2-19F5-61676201E741}"/>
              </a:ext>
            </a:extLst>
          </p:cNvPr>
          <p:cNvSpPr txBox="1"/>
          <p:nvPr/>
        </p:nvSpPr>
        <p:spPr>
          <a:xfrm>
            <a:off x="1015284" y="646331"/>
            <a:ext cx="10045522" cy="1508105"/>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2.    NARRATIVE AND QUESTS	</a:t>
            </a:r>
          </a:p>
          <a:p>
            <a:r>
              <a:rPr lang="en-US" sz="1400" b="1" dirty="0">
                <a:latin typeface="Roboto" panose="02000000000000000000" pitchFamily="2" charset="0"/>
                <a:ea typeface="Roboto" panose="02000000000000000000" pitchFamily="2" charset="0"/>
              </a:rPr>
              <a:t>	</a:t>
            </a:r>
            <a:r>
              <a:rPr lang="en-US" sz="1400" dirty="0">
                <a:latin typeface="Roboto" panose="02000000000000000000" pitchFamily="2" charset="0"/>
                <a:ea typeface="Roboto" panose="02000000000000000000" pitchFamily="2" charset="0"/>
              </a:rPr>
              <a:t>Narrative and quests are integral components of RPG games that provide players with a structured storyline and engaging objectives to pursue. They guide players through the game's world, unraveling a compelling narrative and offering a sense of purpose and progression. To illustrate these elements, let's explore the game example of “The Witcher 3: Wild Hunt”. It is an open-world RPG known for its rich storytelling and immersive quests. Here's how the narrative and quests unfold in the game:</a:t>
            </a:r>
            <a:r>
              <a:rPr lang="en-US" dirty="0">
                <a:latin typeface="Roboto" panose="02000000000000000000" pitchFamily="2" charset="0"/>
                <a:ea typeface="Roboto" panose="02000000000000000000" pitchFamily="2" charset="0"/>
              </a:rPr>
              <a:t>		</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8E9ABC79-B4BC-F7DB-4F14-2FEA55578A87}"/>
              </a:ext>
            </a:extLst>
          </p:cNvPr>
          <p:cNvSpPr txBox="1"/>
          <p:nvPr/>
        </p:nvSpPr>
        <p:spPr>
          <a:xfrm>
            <a:off x="1015284" y="2154436"/>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Main Storyline: </a:t>
            </a:r>
          </a:p>
          <a:p>
            <a:pPr algn="just">
              <a:tabLst>
                <a:tab pos="269875" algn="l"/>
              </a:tabLst>
            </a:pPr>
            <a:r>
              <a:rPr lang="en-US" sz="1400" dirty="0">
                <a:latin typeface="Roboto" panose="02000000000000000000" pitchFamily="2" charset="0"/>
                <a:ea typeface="Roboto" panose="02000000000000000000" pitchFamily="2" charset="0"/>
              </a:rPr>
              <a:t>The game's main narrative follows </a:t>
            </a:r>
            <a:r>
              <a:rPr lang="en-US" sz="1400" dirty="0" err="1">
                <a:latin typeface="Roboto" panose="02000000000000000000" pitchFamily="2" charset="0"/>
                <a:ea typeface="Roboto" panose="02000000000000000000" pitchFamily="2" charset="0"/>
              </a:rPr>
              <a:t>Geralt</a:t>
            </a:r>
            <a:r>
              <a:rPr lang="en-US" sz="1400" dirty="0">
                <a:latin typeface="Roboto" panose="02000000000000000000" pitchFamily="2" charset="0"/>
                <a:ea typeface="Roboto" panose="02000000000000000000" pitchFamily="2" charset="0"/>
              </a:rPr>
              <a:t> of </a:t>
            </a:r>
            <a:r>
              <a:rPr lang="en-US" sz="1400" dirty="0" err="1">
                <a:latin typeface="Roboto" panose="02000000000000000000" pitchFamily="2" charset="0"/>
                <a:ea typeface="Roboto" panose="02000000000000000000" pitchFamily="2" charset="0"/>
              </a:rPr>
              <a:t>Rivia</a:t>
            </a:r>
            <a:r>
              <a:rPr lang="en-US" sz="1400" dirty="0">
                <a:latin typeface="Roboto" panose="02000000000000000000" pitchFamily="2" charset="0"/>
                <a:ea typeface="Roboto" panose="02000000000000000000" pitchFamily="2" charset="0"/>
              </a:rPr>
              <a:t>, a skilled monster hunter and protagonist of the series. Players assume the role of </a:t>
            </a:r>
            <a:r>
              <a:rPr lang="en-US" sz="1400" dirty="0" err="1">
                <a:latin typeface="Roboto" panose="02000000000000000000" pitchFamily="2" charset="0"/>
                <a:ea typeface="Roboto" panose="02000000000000000000" pitchFamily="2" charset="0"/>
              </a:rPr>
              <a:t>Geralt</a:t>
            </a:r>
            <a:r>
              <a:rPr lang="en-US" sz="1400" dirty="0">
                <a:latin typeface="Roboto" panose="02000000000000000000" pitchFamily="2" charset="0"/>
                <a:ea typeface="Roboto" panose="02000000000000000000" pitchFamily="2" charset="0"/>
              </a:rPr>
              <a:t> and embark on a quest to find his adopted daughter, </a:t>
            </a:r>
            <a:r>
              <a:rPr lang="en-US" sz="1400" dirty="0" err="1">
                <a:latin typeface="Roboto" panose="02000000000000000000" pitchFamily="2" charset="0"/>
                <a:ea typeface="Roboto" panose="02000000000000000000" pitchFamily="2" charset="0"/>
              </a:rPr>
              <a:t>Ciri</a:t>
            </a:r>
            <a:r>
              <a:rPr lang="en-US" sz="1400" dirty="0">
                <a:latin typeface="Roboto" panose="02000000000000000000" pitchFamily="2" charset="0"/>
                <a:ea typeface="Roboto" panose="02000000000000000000" pitchFamily="2" charset="0"/>
              </a:rPr>
              <a:t>, while navigating a war-torn fantasy world called the Northern Realms. The main storyline introduces complex characters, political intrigue, and supernatural threats, offering a deep and immersive narrative experience.		</a:t>
            </a:r>
            <a:endParaRPr lang="en-PK"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306361FA-3839-274F-37CC-71CEB0A8C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108" y="1913846"/>
            <a:ext cx="3030698" cy="4543829"/>
          </a:xfrm>
          <a:prstGeom prst="rect">
            <a:avLst/>
          </a:prstGeom>
        </p:spPr>
      </p:pic>
      <p:pic>
        <p:nvPicPr>
          <p:cNvPr id="10" name="Picture 9">
            <a:extLst>
              <a:ext uri="{FF2B5EF4-FFF2-40B4-BE49-F238E27FC236}">
                <a16:creationId xmlns:a16="http://schemas.microsoft.com/office/drawing/2014/main" id="{96266560-E198-14E4-76A3-0DA5BE424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54436"/>
            <a:ext cx="4960412" cy="3305650"/>
          </a:xfrm>
          <a:prstGeom prst="rect">
            <a:avLst/>
          </a:prstGeom>
        </p:spPr>
      </p:pic>
      <p:pic>
        <p:nvPicPr>
          <p:cNvPr id="12" name="Picture 11">
            <a:extLst>
              <a:ext uri="{FF2B5EF4-FFF2-40B4-BE49-F238E27FC236}">
                <a16:creationId xmlns:a16="http://schemas.microsoft.com/office/drawing/2014/main" id="{F222CC49-3EFE-CA01-3FD9-489D6FCF43B0}"/>
              </a:ext>
            </a:extLst>
          </p:cNvPr>
          <p:cNvPicPr>
            <a:picLocks noChangeAspect="1"/>
          </p:cNvPicPr>
          <p:nvPr/>
        </p:nvPicPr>
        <p:blipFill rotWithShape="1">
          <a:blip r:embed="rId5">
            <a:extLst>
              <a:ext uri="{28A0092B-C50C-407E-A947-70E740481C1C}">
                <a14:useLocalDpi xmlns:a14="http://schemas.microsoft.com/office/drawing/2010/main" val="0"/>
              </a:ext>
            </a:extLst>
          </a:blip>
          <a:srcRect l="5045" r="5267"/>
          <a:stretch/>
        </p:blipFill>
        <p:spPr>
          <a:xfrm>
            <a:off x="6091605" y="2154435"/>
            <a:ext cx="4983585" cy="4167423"/>
          </a:xfrm>
          <a:prstGeom prst="rect">
            <a:avLst/>
          </a:prstGeom>
        </p:spPr>
      </p:pic>
      <p:pic>
        <p:nvPicPr>
          <p:cNvPr id="14" name="Picture 13">
            <a:extLst>
              <a:ext uri="{FF2B5EF4-FFF2-40B4-BE49-F238E27FC236}">
                <a16:creationId xmlns:a16="http://schemas.microsoft.com/office/drawing/2014/main" id="{BDE250FA-949C-059C-7E65-3601B6B6C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605" y="2154435"/>
            <a:ext cx="4978661" cy="2799114"/>
          </a:xfrm>
          <a:prstGeom prst="rect">
            <a:avLst/>
          </a:prstGeom>
        </p:spPr>
      </p:pic>
      <p:pic>
        <p:nvPicPr>
          <p:cNvPr id="16" name="Picture 15">
            <a:extLst>
              <a:ext uri="{FF2B5EF4-FFF2-40B4-BE49-F238E27FC236}">
                <a16:creationId xmlns:a16="http://schemas.microsoft.com/office/drawing/2014/main" id="{2EDFF791-7119-D9DE-E6F4-CE1B2013D023}"/>
              </a:ext>
            </a:extLst>
          </p:cNvPr>
          <p:cNvPicPr>
            <a:picLocks noChangeAspect="1"/>
          </p:cNvPicPr>
          <p:nvPr/>
        </p:nvPicPr>
        <p:blipFill rotWithShape="1">
          <a:blip r:embed="rId7">
            <a:extLst>
              <a:ext uri="{28A0092B-C50C-407E-A947-70E740481C1C}">
                <a14:useLocalDpi xmlns:a14="http://schemas.microsoft.com/office/drawing/2010/main" val="0"/>
              </a:ext>
            </a:extLst>
          </a:blip>
          <a:srcRect t="12830" b="12830"/>
          <a:stretch/>
        </p:blipFill>
        <p:spPr>
          <a:xfrm>
            <a:off x="6096000" y="2154434"/>
            <a:ext cx="5020358" cy="2799114"/>
          </a:xfrm>
          <a:prstGeom prst="rect">
            <a:avLst/>
          </a:prstGeom>
        </p:spPr>
      </p:pic>
      <p:pic>
        <p:nvPicPr>
          <p:cNvPr id="18" name="Picture 17">
            <a:extLst>
              <a:ext uri="{FF2B5EF4-FFF2-40B4-BE49-F238E27FC236}">
                <a16:creationId xmlns:a16="http://schemas.microsoft.com/office/drawing/2014/main" id="{CAA6415D-CB1C-2FF8-8CC6-DA7CE06046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16" y="2154433"/>
            <a:ext cx="4959475" cy="2610250"/>
          </a:xfrm>
          <a:prstGeom prst="rect">
            <a:avLst/>
          </a:prstGeom>
        </p:spPr>
      </p:pic>
    </p:spTree>
    <p:extLst>
      <p:ext uri="{BB962C8B-B14F-4D97-AF65-F5344CB8AC3E}">
        <p14:creationId xmlns:p14="http://schemas.microsoft.com/office/powerpoint/2010/main" val="14771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F9C4E-B36C-EADD-6BE5-69BF930F2D55}"/>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3" name="TextBox 2">
            <a:extLst>
              <a:ext uri="{FF2B5EF4-FFF2-40B4-BE49-F238E27FC236}">
                <a16:creationId xmlns:a16="http://schemas.microsoft.com/office/drawing/2014/main" id="{D4DACB89-34B0-39FF-E33C-BC0255F802DB}"/>
              </a:ext>
            </a:extLst>
          </p:cNvPr>
          <p:cNvSpPr txBox="1"/>
          <p:nvPr/>
        </p:nvSpPr>
        <p:spPr>
          <a:xfrm>
            <a:off x="1015284" y="646331"/>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Side Quests: </a:t>
            </a:r>
          </a:p>
          <a:p>
            <a:pPr algn="just">
              <a:tabLst>
                <a:tab pos="269875" algn="l"/>
              </a:tabLst>
            </a:pPr>
            <a:r>
              <a:rPr lang="en-US" sz="1400" dirty="0">
                <a:latin typeface="Roboto" panose="02000000000000000000" pitchFamily="2" charset="0"/>
                <a:ea typeface="Roboto" panose="02000000000000000000" pitchFamily="2" charset="0"/>
              </a:rPr>
              <a:t>	Alongside the main storyline, "The Witcher 3" features a plethora of side quests that expand upon the game's world and provide additional depth to the narrative. These quests involve interacting with various characters, solving mysteries, assisting townsfolk, or exploring intriguing locations. Side quests often feature branching paths, allowing players to make choices that can impact the outcome or provide moral dilemmas, making the world feel alive and reactive to player decisions.		</a:t>
            </a:r>
            <a:endParaRPr lang="en-PK" sz="1400" dirty="0">
              <a:latin typeface="Roboto" panose="02000000000000000000" pitchFamily="2" charset="0"/>
              <a:ea typeface="Roboto" panose="02000000000000000000" pitchFamily="2" charset="0"/>
            </a:endParaRPr>
          </a:p>
        </p:txBody>
      </p:sp>
      <p:sp>
        <p:nvSpPr>
          <p:cNvPr id="6" name="AutoShape 4">
            <a:extLst>
              <a:ext uri="{FF2B5EF4-FFF2-40B4-BE49-F238E27FC236}">
                <a16:creationId xmlns:a16="http://schemas.microsoft.com/office/drawing/2014/main" id="{03193109-E7A3-A8EE-117B-89052DBE1DD9}"/>
              </a:ext>
            </a:extLst>
          </p:cNvPr>
          <p:cNvSpPr>
            <a:spLocks noChangeAspect="1" noChangeArrowheads="1"/>
          </p:cNvSpPr>
          <p:nvPr/>
        </p:nvSpPr>
        <p:spPr bwMode="auto">
          <a:xfrm>
            <a:off x="5943599" y="3276599"/>
            <a:ext cx="2668621" cy="26686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1EE22C27-9881-18E3-FDD6-4C9C383ACD8E}"/>
              </a:ext>
            </a:extLst>
          </p:cNvPr>
          <p:cNvPicPr>
            <a:picLocks noChangeAspect="1"/>
          </p:cNvPicPr>
          <p:nvPr/>
        </p:nvPicPr>
        <p:blipFill>
          <a:blip r:embed="rId3"/>
          <a:stretch>
            <a:fillRect/>
          </a:stretch>
        </p:blipFill>
        <p:spPr>
          <a:xfrm>
            <a:off x="6095999" y="646331"/>
            <a:ext cx="5080715" cy="2857902"/>
          </a:xfrm>
          <a:prstGeom prst="rect">
            <a:avLst/>
          </a:prstGeom>
        </p:spPr>
      </p:pic>
      <p:sp>
        <p:nvSpPr>
          <p:cNvPr id="8" name="TextBox 7">
            <a:extLst>
              <a:ext uri="{FF2B5EF4-FFF2-40B4-BE49-F238E27FC236}">
                <a16:creationId xmlns:a16="http://schemas.microsoft.com/office/drawing/2014/main" id="{2A823FC9-4C93-145A-8AB8-FE85766C835E}"/>
              </a:ext>
            </a:extLst>
          </p:cNvPr>
          <p:cNvSpPr txBox="1"/>
          <p:nvPr/>
        </p:nvSpPr>
        <p:spPr>
          <a:xfrm>
            <a:off x="6095998" y="3601342"/>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Dialogue and Choices: </a:t>
            </a:r>
          </a:p>
          <a:p>
            <a:pPr algn="just">
              <a:tabLst>
                <a:tab pos="269875" algn="l"/>
              </a:tabLst>
            </a:pPr>
            <a:r>
              <a:rPr lang="en-US" sz="1400" dirty="0">
                <a:latin typeface="Roboto" panose="02000000000000000000" pitchFamily="2" charset="0"/>
                <a:ea typeface="Roboto" panose="02000000000000000000" pitchFamily="2" charset="0"/>
              </a:rPr>
              <a:t>Dialogue plays a significant role in narrative progression. Players engage in conversations with non-player characters (NPCs), making choices that influence the course of events and relationships. The choices can have far-reaching consequences, affecting character outcomes, alliances, and the overall story. Dialogue choices in "The Witcher 3" often reflect </a:t>
            </a:r>
            <a:r>
              <a:rPr lang="en-US" sz="1400" dirty="0" err="1">
                <a:latin typeface="Roboto" panose="02000000000000000000" pitchFamily="2" charset="0"/>
                <a:ea typeface="Roboto" panose="02000000000000000000" pitchFamily="2" charset="0"/>
              </a:rPr>
              <a:t>Geralt's</a:t>
            </a:r>
            <a:r>
              <a:rPr lang="en-US" sz="1400" dirty="0">
                <a:latin typeface="Roboto" panose="02000000000000000000" pitchFamily="2" charset="0"/>
                <a:ea typeface="Roboto" panose="02000000000000000000" pitchFamily="2" charset="0"/>
              </a:rPr>
              <a:t> personality, presenting opportunities for role-playing and shaping the character's identity.		</a:t>
            </a:r>
            <a:endParaRPr lang="en-PK" sz="1400" dirty="0">
              <a:latin typeface="Roboto" panose="02000000000000000000" pitchFamily="2" charset="0"/>
              <a:ea typeface="Roboto" panose="02000000000000000000" pitchFamily="2" charset="0"/>
            </a:endParaRPr>
          </a:p>
        </p:txBody>
      </p:sp>
      <p:pic>
        <p:nvPicPr>
          <p:cNvPr id="3078" name="Picture 6" descr="Count Reuven's Treasure - The Witcher 3 Guide - IGN">
            <a:extLst>
              <a:ext uri="{FF2B5EF4-FFF2-40B4-BE49-F238E27FC236}">
                <a16:creationId xmlns:a16="http://schemas.microsoft.com/office/drawing/2014/main" id="{4DF6C9A7-3A7B-A92A-BDBE-12651BA99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675619"/>
            <a:ext cx="5080715" cy="285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fade">
                                      <p:cBhvr>
                                        <p:cTn id="20"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F31DF2-DB9F-204E-34A6-AD6579B2588F}"/>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8C27907-CE93-2FFE-3B10-5AC10DB03B13}"/>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Multiple Endings: </a:t>
            </a:r>
          </a:p>
          <a:p>
            <a:pPr algn="just">
              <a:tabLst>
                <a:tab pos="269875" algn="l"/>
              </a:tabLst>
            </a:pPr>
            <a:r>
              <a:rPr lang="en-US" sz="1400" dirty="0">
                <a:latin typeface="Roboto" panose="02000000000000000000" pitchFamily="2" charset="0"/>
                <a:ea typeface="Roboto" panose="02000000000000000000" pitchFamily="2" charset="0"/>
              </a:rPr>
              <a:t>	"The Witcher 3" employs a branching narrative structure that leads to multiple possible endings. The choices made throughout the game, including interactions with key characters and factions, impact the final outcome. The game's narrative flexibility allows for meaningful player agency, enhancing </a:t>
            </a:r>
            <a:r>
              <a:rPr lang="en-US" sz="1400" dirty="0" err="1">
                <a:latin typeface="Roboto" panose="02000000000000000000" pitchFamily="2" charset="0"/>
                <a:ea typeface="Roboto" panose="02000000000000000000" pitchFamily="2" charset="0"/>
              </a:rPr>
              <a:t>replayability</a:t>
            </a:r>
            <a:r>
              <a:rPr lang="en-US" sz="1400" dirty="0">
                <a:latin typeface="Roboto" panose="02000000000000000000" pitchFamily="2" charset="0"/>
                <a:ea typeface="Roboto" panose="02000000000000000000" pitchFamily="2" charset="0"/>
              </a:rPr>
              <a:t> and encouraging players to explore different paths and consequences.		</a:t>
            </a:r>
            <a:endParaRPr lang="en-PK" sz="14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E56D83CC-8840-262D-615B-09ABF1FDBA5D}"/>
              </a:ext>
            </a:extLst>
          </p:cNvPr>
          <p:cNvPicPr>
            <a:picLocks noChangeAspect="1"/>
          </p:cNvPicPr>
          <p:nvPr/>
        </p:nvPicPr>
        <p:blipFill>
          <a:blip r:embed="rId3"/>
          <a:stretch>
            <a:fillRect/>
          </a:stretch>
        </p:blipFill>
        <p:spPr>
          <a:xfrm>
            <a:off x="1015284" y="2462213"/>
            <a:ext cx="8832714" cy="4229689"/>
          </a:xfrm>
          <a:prstGeom prst="rect">
            <a:avLst/>
          </a:prstGeom>
        </p:spPr>
      </p:pic>
      <p:pic>
        <p:nvPicPr>
          <p:cNvPr id="9" name="Picture 8">
            <a:extLst>
              <a:ext uri="{FF2B5EF4-FFF2-40B4-BE49-F238E27FC236}">
                <a16:creationId xmlns:a16="http://schemas.microsoft.com/office/drawing/2014/main" id="{40042930-C323-7CFD-D2C3-9FFB1E4CF73F}"/>
              </a:ext>
            </a:extLst>
          </p:cNvPr>
          <p:cNvPicPr>
            <a:picLocks noChangeAspect="1"/>
          </p:cNvPicPr>
          <p:nvPr/>
        </p:nvPicPr>
        <p:blipFill>
          <a:blip r:embed="rId4"/>
          <a:stretch>
            <a:fillRect/>
          </a:stretch>
        </p:blipFill>
        <p:spPr>
          <a:xfrm>
            <a:off x="1015284" y="2462214"/>
            <a:ext cx="8832714" cy="4222232"/>
          </a:xfrm>
          <a:prstGeom prst="rect">
            <a:avLst/>
          </a:prstGeom>
        </p:spPr>
      </p:pic>
      <p:pic>
        <p:nvPicPr>
          <p:cNvPr id="11" name="Picture 10">
            <a:extLst>
              <a:ext uri="{FF2B5EF4-FFF2-40B4-BE49-F238E27FC236}">
                <a16:creationId xmlns:a16="http://schemas.microsoft.com/office/drawing/2014/main" id="{D12B0BEB-4E03-89DC-BE5D-D1ECC716079A}"/>
              </a:ext>
            </a:extLst>
          </p:cNvPr>
          <p:cNvPicPr>
            <a:picLocks noChangeAspect="1"/>
          </p:cNvPicPr>
          <p:nvPr/>
        </p:nvPicPr>
        <p:blipFill>
          <a:blip r:embed="rId5"/>
          <a:stretch>
            <a:fillRect/>
          </a:stretch>
        </p:blipFill>
        <p:spPr>
          <a:xfrm>
            <a:off x="1015284" y="2463857"/>
            <a:ext cx="8832714" cy="4255242"/>
          </a:xfrm>
          <a:prstGeom prst="rect">
            <a:avLst/>
          </a:prstGeom>
        </p:spPr>
      </p:pic>
      <p:pic>
        <p:nvPicPr>
          <p:cNvPr id="13" name="Picture 12">
            <a:extLst>
              <a:ext uri="{FF2B5EF4-FFF2-40B4-BE49-F238E27FC236}">
                <a16:creationId xmlns:a16="http://schemas.microsoft.com/office/drawing/2014/main" id="{11AC5A7A-9AB3-79BC-5E5B-6581A0B3DD0F}"/>
              </a:ext>
            </a:extLst>
          </p:cNvPr>
          <p:cNvPicPr>
            <a:picLocks noChangeAspect="1"/>
          </p:cNvPicPr>
          <p:nvPr/>
        </p:nvPicPr>
        <p:blipFill>
          <a:blip r:embed="rId6"/>
          <a:stretch>
            <a:fillRect/>
          </a:stretch>
        </p:blipFill>
        <p:spPr>
          <a:xfrm>
            <a:off x="1015284" y="2462212"/>
            <a:ext cx="8832714" cy="4312728"/>
          </a:xfrm>
          <a:prstGeom prst="rect">
            <a:avLst/>
          </a:prstGeom>
        </p:spPr>
      </p:pic>
      <p:pic>
        <p:nvPicPr>
          <p:cNvPr id="15" name="Picture 14">
            <a:extLst>
              <a:ext uri="{FF2B5EF4-FFF2-40B4-BE49-F238E27FC236}">
                <a16:creationId xmlns:a16="http://schemas.microsoft.com/office/drawing/2014/main" id="{F9972084-194E-0CF7-0483-109C13FF3EB8}"/>
              </a:ext>
            </a:extLst>
          </p:cNvPr>
          <p:cNvPicPr>
            <a:picLocks noChangeAspect="1"/>
          </p:cNvPicPr>
          <p:nvPr/>
        </p:nvPicPr>
        <p:blipFill>
          <a:blip r:embed="rId7"/>
          <a:stretch>
            <a:fillRect/>
          </a:stretch>
        </p:blipFill>
        <p:spPr>
          <a:xfrm>
            <a:off x="1015284" y="2462211"/>
            <a:ext cx="8832714" cy="4310152"/>
          </a:xfrm>
          <a:prstGeom prst="rect">
            <a:avLst/>
          </a:prstGeom>
        </p:spPr>
      </p:pic>
      <p:pic>
        <p:nvPicPr>
          <p:cNvPr id="17" name="Picture 16">
            <a:extLst>
              <a:ext uri="{FF2B5EF4-FFF2-40B4-BE49-F238E27FC236}">
                <a16:creationId xmlns:a16="http://schemas.microsoft.com/office/drawing/2014/main" id="{BB1C2FF5-5C3C-BD9B-E1AF-AE0D89816689}"/>
              </a:ext>
            </a:extLst>
          </p:cNvPr>
          <p:cNvPicPr>
            <a:picLocks noChangeAspect="1"/>
          </p:cNvPicPr>
          <p:nvPr/>
        </p:nvPicPr>
        <p:blipFill>
          <a:blip r:embed="rId8"/>
          <a:stretch>
            <a:fillRect/>
          </a:stretch>
        </p:blipFill>
        <p:spPr>
          <a:xfrm>
            <a:off x="1015284" y="2461280"/>
            <a:ext cx="8969776" cy="4310152"/>
          </a:xfrm>
          <a:prstGeom prst="rect">
            <a:avLst/>
          </a:prstGeom>
        </p:spPr>
      </p:pic>
      <p:pic>
        <p:nvPicPr>
          <p:cNvPr id="19" name="Picture 18">
            <a:extLst>
              <a:ext uri="{FF2B5EF4-FFF2-40B4-BE49-F238E27FC236}">
                <a16:creationId xmlns:a16="http://schemas.microsoft.com/office/drawing/2014/main" id="{63FE2272-5F2E-6346-808A-EDD1B78E27D2}"/>
              </a:ext>
            </a:extLst>
          </p:cNvPr>
          <p:cNvPicPr>
            <a:picLocks noChangeAspect="1"/>
          </p:cNvPicPr>
          <p:nvPr/>
        </p:nvPicPr>
        <p:blipFill>
          <a:blip r:embed="rId9"/>
          <a:stretch>
            <a:fillRect/>
          </a:stretch>
        </p:blipFill>
        <p:spPr>
          <a:xfrm>
            <a:off x="1015284" y="2461279"/>
            <a:ext cx="8974994" cy="4310152"/>
          </a:xfrm>
          <a:prstGeom prst="rect">
            <a:avLst/>
          </a:prstGeom>
        </p:spPr>
      </p:pic>
      <p:pic>
        <p:nvPicPr>
          <p:cNvPr id="21" name="Picture 20">
            <a:extLst>
              <a:ext uri="{FF2B5EF4-FFF2-40B4-BE49-F238E27FC236}">
                <a16:creationId xmlns:a16="http://schemas.microsoft.com/office/drawing/2014/main" id="{56FD1824-513B-FDF5-5092-07BF56465B52}"/>
              </a:ext>
            </a:extLst>
          </p:cNvPr>
          <p:cNvPicPr>
            <a:picLocks noChangeAspect="1"/>
          </p:cNvPicPr>
          <p:nvPr/>
        </p:nvPicPr>
        <p:blipFill>
          <a:blip r:embed="rId10"/>
          <a:stretch>
            <a:fillRect/>
          </a:stretch>
        </p:blipFill>
        <p:spPr>
          <a:xfrm>
            <a:off x="1010066" y="2471878"/>
            <a:ext cx="8969776" cy="4308353"/>
          </a:xfrm>
          <a:prstGeom prst="rect">
            <a:avLst/>
          </a:prstGeom>
        </p:spPr>
      </p:pic>
      <p:pic>
        <p:nvPicPr>
          <p:cNvPr id="23" name="Picture 22">
            <a:extLst>
              <a:ext uri="{FF2B5EF4-FFF2-40B4-BE49-F238E27FC236}">
                <a16:creationId xmlns:a16="http://schemas.microsoft.com/office/drawing/2014/main" id="{92348D3F-E14A-6919-6A20-B4002CAC8AD3}"/>
              </a:ext>
            </a:extLst>
          </p:cNvPr>
          <p:cNvPicPr>
            <a:picLocks noChangeAspect="1"/>
          </p:cNvPicPr>
          <p:nvPr/>
        </p:nvPicPr>
        <p:blipFill>
          <a:blip r:embed="rId11"/>
          <a:stretch>
            <a:fillRect/>
          </a:stretch>
        </p:blipFill>
        <p:spPr>
          <a:xfrm>
            <a:off x="1010066" y="2470234"/>
            <a:ext cx="8969776" cy="4305672"/>
          </a:xfrm>
          <a:prstGeom prst="rect">
            <a:avLst/>
          </a:prstGeom>
        </p:spPr>
      </p:pic>
      <p:pic>
        <p:nvPicPr>
          <p:cNvPr id="25" name="Picture 24">
            <a:extLst>
              <a:ext uri="{FF2B5EF4-FFF2-40B4-BE49-F238E27FC236}">
                <a16:creationId xmlns:a16="http://schemas.microsoft.com/office/drawing/2014/main" id="{2247B3CE-1B13-1E2B-0832-1CF778D9A60B}"/>
              </a:ext>
            </a:extLst>
          </p:cNvPr>
          <p:cNvPicPr>
            <a:picLocks noChangeAspect="1"/>
          </p:cNvPicPr>
          <p:nvPr/>
        </p:nvPicPr>
        <p:blipFill>
          <a:blip r:embed="rId12"/>
          <a:stretch>
            <a:fillRect/>
          </a:stretch>
        </p:blipFill>
        <p:spPr>
          <a:xfrm>
            <a:off x="1010066" y="2465909"/>
            <a:ext cx="8969776" cy="4290476"/>
          </a:xfrm>
          <a:prstGeom prst="rect">
            <a:avLst/>
          </a:prstGeom>
        </p:spPr>
      </p:pic>
      <p:pic>
        <p:nvPicPr>
          <p:cNvPr id="27" name="Picture 26">
            <a:extLst>
              <a:ext uri="{FF2B5EF4-FFF2-40B4-BE49-F238E27FC236}">
                <a16:creationId xmlns:a16="http://schemas.microsoft.com/office/drawing/2014/main" id="{B3E95C68-9270-90AD-4095-2360B03B2E55}"/>
              </a:ext>
            </a:extLst>
          </p:cNvPr>
          <p:cNvPicPr>
            <a:picLocks noChangeAspect="1"/>
          </p:cNvPicPr>
          <p:nvPr/>
        </p:nvPicPr>
        <p:blipFill>
          <a:blip r:embed="rId13"/>
          <a:stretch>
            <a:fillRect/>
          </a:stretch>
        </p:blipFill>
        <p:spPr>
          <a:xfrm>
            <a:off x="1010066" y="2470233"/>
            <a:ext cx="8899177" cy="4305193"/>
          </a:xfrm>
          <a:prstGeom prst="rect">
            <a:avLst/>
          </a:prstGeom>
        </p:spPr>
      </p:pic>
      <p:pic>
        <p:nvPicPr>
          <p:cNvPr id="29" name="Picture 28">
            <a:extLst>
              <a:ext uri="{FF2B5EF4-FFF2-40B4-BE49-F238E27FC236}">
                <a16:creationId xmlns:a16="http://schemas.microsoft.com/office/drawing/2014/main" id="{84398D89-C1B3-AA66-776C-AB96F35D9A73}"/>
              </a:ext>
            </a:extLst>
          </p:cNvPr>
          <p:cNvPicPr>
            <a:picLocks noChangeAspect="1"/>
          </p:cNvPicPr>
          <p:nvPr/>
        </p:nvPicPr>
        <p:blipFill>
          <a:blip r:embed="rId14"/>
          <a:stretch>
            <a:fillRect/>
          </a:stretch>
        </p:blipFill>
        <p:spPr>
          <a:xfrm>
            <a:off x="1017353" y="2479080"/>
            <a:ext cx="8830646" cy="4278721"/>
          </a:xfrm>
          <a:prstGeom prst="rect">
            <a:avLst/>
          </a:prstGeom>
        </p:spPr>
      </p:pic>
      <p:pic>
        <p:nvPicPr>
          <p:cNvPr id="31" name="Picture 30">
            <a:extLst>
              <a:ext uri="{FF2B5EF4-FFF2-40B4-BE49-F238E27FC236}">
                <a16:creationId xmlns:a16="http://schemas.microsoft.com/office/drawing/2014/main" id="{767B8849-5FE0-5321-B4D1-10D7D458E041}"/>
              </a:ext>
            </a:extLst>
          </p:cNvPr>
          <p:cNvPicPr>
            <a:picLocks noChangeAspect="1"/>
          </p:cNvPicPr>
          <p:nvPr/>
        </p:nvPicPr>
        <p:blipFill>
          <a:blip r:embed="rId15"/>
          <a:stretch>
            <a:fillRect/>
          </a:stretch>
        </p:blipFill>
        <p:spPr>
          <a:xfrm>
            <a:off x="1015283" y="2474605"/>
            <a:ext cx="8893960" cy="4310734"/>
          </a:xfrm>
          <a:prstGeom prst="rect">
            <a:avLst/>
          </a:prstGeom>
        </p:spPr>
      </p:pic>
    </p:spTree>
    <p:extLst>
      <p:ext uri="{BB962C8B-B14F-4D97-AF65-F5344CB8AC3E}">
        <p14:creationId xmlns:p14="http://schemas.microsoft.com/office/powerpoint/2010/main" val="3367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1"/>
                                        </p:tgtEl>
                                      </p:cBhvr>
                                    </p:animEffect>
                                    <p:set>
                                      <p:cBhvr>
                                        <p:cTn id="79" dur="1" fill="hold">
                                          <p:stCondLst>
                                            <p:cond delay="499"/>
                                          </p:stCondLst>
                                        </p:cTn>
                                        <p:tgtEl>
                                          <p:spTgt spid="21"/>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23"/>
                                        </p:tgtEl>
                                      </p:cBhvr>
                                    </p:animEffect>
                                    <p:set>
                                      <p:cBhvr>
                                        <p:cTn id="88" dur="1" fill="hold">
                                          <p:stCondLst>
                                            <p:cond delay="499"/>
                                          </p:stCondLst>
                                        </p:cTn>
                                        <p:tgtEl>
                                          <p:spTgt spid="23"/>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25"/>
                                        </p:tgtEl>
                                      </p:cBhvr>
                                    </p:animEffect>
                                    <p:set>
                                      <p:cBhvr>
                                        <p:cTn id="97" dur="1" fill="hold">
                                          <p:stCondLst>
                                            <p:cond delay="499"/>
                                          </p:stCondLst>
                                        </p:cTn>
                                        <p:tgtEl>
                                          <p:spTgt spid="25"/>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27"/>
                                        </p:tgtEl>
                                      </p:cBhvr>
                                    </p:animEffect>
                                    <p:set>
                                      <p:cBhvr>
                                        <p:cTn id="106" dur="1" fill="hold">
                                          <p:stCondLst>
                                            <p:cond delay="499"/>
                                          </p:stCondLst>
                                        </p:cTn>
                                        <p:tgtEl>
                                          <p:spTgt spid="27"/>
                                        </p:tgtEl>
                                        <p:attrNameLst>
                                          <p:attrName>style.visibility</p:attrName>
                                        </p:attrNameLst>
                                      </p:cBhvr>
                                      <p:to>
                                        <p:strVal val="hidden"/>
                                      </p:to>
                                    </p:se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29"/>
                                        </p:tgtEl>
                                      </p:cBhvr>
                                    </p:animEffect>
                                    <p:set>
                                      <p:cBhvr>
                                        <p:cTn id="115" dur="1" fill="hold">
                                          <p:stCondLst>
                                            <p:cond delay="499"/>
                                          </p:stCondLst>
                                        </p:cTn>
                                        <p:tgtEl>
                                          <p:spTgt spid="29"/>
                                        </p:tgtEl>
                                        <p:attrNameLst>
                                          <p:attrName>style.visibility</p:attrName>
                                        </p:attrNameLst>
                                      </p:cBhvr>
                                      <p:to>
                                        <p:strVal val="hidden"/>
                                      </p:to>
                                    </p:set>
                                  </p:childTnLst>
                                </p:cTn>
                              </p:par>
                            </p:childTnLst>
                          </p:cTn>
                        </p:par>
                        <p:par>
                          <p:cTn id="116" fill="hold">
                            <p:stCondLst>
                              <p:cond delay="500"/>
                            </p:stCondLst>
                            <p:childTnLst>
                              <p:par>
                                <p:cTn id="117" presetID="10" presetClass="entr" presetSubtype="0" fill="hold"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AAF340-EF01-5B81-9037-612CC2B8E2A9}"/>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6" name="TextBox 5">
            <a:extLst>
              <a:ext uri="{FF2B5EF4-FFF2-40B4-BE49-F238E27FC236}">
                <a16:creationId xmlns:a16="http://schemas.microsoft.com/office/drawing/2014/main" id="{F04F4B90-C003-C43E-6C0D-1BEF363CCB85}"/>
              </a:ext>
            </a:extLst>
          </p:cNvPr>
          <p:cNvSpPr txBox="1"/>
          <p:nvPr/>
        </p:nvSpPr>
        <p:spPr>
          <a:xfrm>
            <a:off x="1069475" y="1004377"/>
            <a:ext cx="10053050" cy="954107"/>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Lore and World-building: </a:t>
            </a:r>
          </a:p>
          <a:p>
            <a:pPr algn="just">
              <a:tabLst>
                <a:tab pos="269875" algn="l"/>
              </a:tabLst>
            </a:pPr>
            <a:r>
              <a:rPr lang="en-US" sz="1400" dirty="0">
                <a:latin typeface="Roboto" panose="02000000000000000000" pitchFamily="2" charset="0"/>
                <a:ea typeface="Roboto" panose="02000000000000000000" pitchFamily="2" charset="0"/>
              </a:rPr>
              <a:t>	The game world of "The Witcher 3" is based on the novels by Andrzej </a:t>
            </a:r>
            <a:r>
              <a:rPr lang="en-US" sz="1400" dirty="0" err="1">
                <a:latin typeface="Roboto" panose="02000000000000000000" pitchFamily="2" charset="0"/>
                <a:ea typeface="Roboto" panose="02000000000000000000" pitchFamily="2" charset="0"/>
              </a:rPr>
              <a:t>Sapkowski</a:t>
            </a:r>
            <a:r>
              <a:rPr lang="en-US" sz="1400" dirty="0">
                <a:latin typeface="Roboto" panose="02000000000000000000" pitchFamily="2" charset="0"/>
                <a:ea typeface="Roboto" panose="02000000000000000000" pitchFamily="2" charset="0"/>
              </a:rPr>
              <a:t> and is rich in lore and history. Through environmental storytelling, books, and dialogues, players learn about the world's factions, conflicts, myths, and monsters. This world-building contributes to the immersive experience and provides context for quests and character motivations.</a:t>
            </a:r>
            <a:endParaRPr lang="en-PK" sz="1400"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A576C4B-075B-DF12-0500-0F0264B2B2D1}"/>
              </a:ext>
            </a:extLst>
          </p:cNvPr>
          <p:cNvSpPr txBox="1"/>
          <p:nvPr/>
        </p:nvSpPr>
        <p:spPr>
          <a:xfrm>
            <a:off x="1069475" y="2844224"/>
            <a:ext cx="10053050" cy="954107"/>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Dynamic Events: </a:t>
            </a:r>
          </a:p>
          <a:p>
            <a:pPr algn="just">
              <a:tabLst>
                <a:tab pos="269875" algn="l"/>
              </a:tabLst>
            </a:pPr>
            <a:r>
              <a:rPr lang="en-US" sz="1400" dirty="0">
                <a:latin typeface="Roboto" panose="02000000000000000000" pitchFamily="2" charset="0"/>
                <a:ea typeface="Roboto" panose="02000000000000000000" pitchFamily="2" charset="0"/>
              </a:rPr>
              <a:t>The game world in "The Witcher 3" is dynamically populated with events and encounters that occur organically. These events can include bandit ambushes, monster attacks, or random encounters with NPCs in need of assistance. These dynamic events create a living world and provide additional quests or opportunities for players to engage with.</a:t>
            </a:r>
            <a:endParaRPr lang="en-PK" sz="14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14841FF6-F2E5-19BB-D6DD-AB6FC969A2F3}"/>
              </a:ext>
            </a:extLst>
          </p:cNvPr>
          <p:cNvSpPr txBox="1"/>
          <p:nvPr/>
        </p:nvSpPr>
        <p:spPr>
          <a:xfrm>
            <a:off x="1069475" y="4684072"/>
            <a:ext cx="10053050" cy="1169551"/>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Conclusion: </a:t>
            </a:r>
          </a:p>
          <a:p>
            <a:pPr algn="just">
              <a:tabLst>
                <a:tab pos="269875" algn="l"/>
              </a:tabLst>
            </a:pPr>
            <a:r>
              <a:rPr lang="en-US" sz="1400" dirty="0">
                <a:latin typeface="Roboto" panose="02000000000000000000" pitchFamily="2" charset="0"/>
                <a:ea typeface="Roboto" panose="02000000000000000000" pitchFamily="2" charset="0"/>
              </a:rPr>
              <a:t>"The Witcher 3: Wild Hunt" demonstrates how a captivating narrative and well-designed quests can immerse players in a detailed and morally complex fantasy world. The combination of a compelling main storyline, branching quests, impactful choices, and a richly developed lore creates a memorable and engaging RPG experience, where players feel invested in the fate of the characters and the world they inhabit.</a:t>
            </a:r>
            <a:endParaRPr lang="en-PK"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3207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E1883-17A6-13E5-956C-17AEA2E8A1A0}"/>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EXPLORATION &amp; OPEN WORLD</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E0F8B7B3-673C-B2DA-1A53-5E32502C995F}"/>
              </a:ext>
            </a:extLst>
          </p:cNvPr>
          <p:cNvSpPr txBox="1"/>
          <p:nvPr/>
        </p:nvSpPr>
        <p:spPr>
          <a:xfrm>
            <a:off x="1015284" y="646331"/>
            <a:ext cx="10045522" cy="1446550"/>
          </a:xfrm>
          <a:prstGeom prst="rect">
            <a:avLst/>
          </a:prstGeom>
          <a:noFill/>
        </p:spPr>
        <p:txBody>
          <a:bodyPr wrap="square" rtlCol="0">
            <a:spAutoFit/>
          </a:bodyPr>
          <a:lstStyle/>
          <a:p>
            <a:pPr marL="342900" indent="-342900">
              <a:buAutoNum type="arabicPeriod" startAt="3"/>
            </a:pPr>
            <a:r>
              <a:rPr lang="en-US" sz="1800" b="1" dirty="0">
                <a:latin typeface="Roboto" panose="02000000000000000000" pitchFamily="2" charset="0"/>
                <a:ea typeface="Roboto" panose="02000000000000000000" pitchFamily="2" charset="0"/>
              </a:rPr>
              <a:t>EXPLORATION &amp; OPEN WORLD </a:t>
            </a:r>
            <a:r>
              <a:rPr lang="en-US" b="1" dirty="0">
                <a:latin typeface="Roboto" panose="02000000000000000000" pitchFamily="2" charset="0"/>
                <a:ea typeface="Roboto" panose="02000000000000000000" pitchFamily="2" charset="0"/>
              </a:rPr>
              <a:t>	</a:t>
            </a:r>
          </a:p>
          <a:p>
            <a:r>
              <a:rPr lang="en-US" sz="1400" dirty="0">
                <a:latin typeface="Roboto" panose="02000000000000000000" pitchFamily="2" charset="0"/>
                <a:ea typeface="Roboto" panose="02000000000000000000" pitchFamily="2" charset="0"/>
              </a:rPr>
              <a:t>	Exploration and open worlds are core features of many modern RPG games, providing players with expansive and immersive environments to discover, navigate, and interact with. These elements offer a sense of freedom and discovery, allowing players to venture off the beaten path, uncover hidden secrets, and shape their own unique experiences. To illustrate these concepts, let's delve into the game example of “The Legend of Zelda: Breath of the Wild”. It is an action-adventure RPG known for its vast open world and emphasis on exploration. Here's how the game exemplifies exploration and open worlds:</a:t>
            </a:r>
            <a:endParaRPr lang="en-PK"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600054C-4103-76D9-B8AD-55778347A6AC}"/>
              </a:ext>
            </a:extLst>
          </p:cNvPr>
          <p:cNvSpPr txBox="1"/>
          <p:nvPr/>
        </p:nvSpPr>
        <p:spPr>
          <a:xfrm>
            <a:off x="1015284" y="209288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Open World Map: </a:t>
            </a:r>
          </a:p>
          <a:p>
            <a:pPr algn="just">
              <a:tabLst>
                <a:tab pos="269875" algn="l"/>
              </a:tabLst>
            </a:pPr>
            <a:r>
              <a:rPr lang="en-US" sz="1400" dirty="0">
                <a:latin typeface="Roboto" panose="02000000000000000000" pitchFamily="2" charset="0"/>
                <a:ea typeface="Roboto" panose="02000000000000000000" pitchFamily="2" charset="0"/>
              </a:rPr>
              <a:t>BOTW presents a massive and diverse open world known as Hyrule. The game's map is seamlessly interconnected, allowing players to freely traverse the land without load screens. From sprawling grasslands to towering mountains, dense forests, vast deserts, and tranquil lakes, Hyrule is filled with a wide range of environments that encourage players to explore and uncover its secrets.</a:t>
            </a:r>
            <a:endParaRPr lang="en-PK" sz="1400" dirty="0">
              <a:latin typeface="Roboto" panose="02000000000000000000" pitchFamily="2" charset="0"/>
              <a:ea typeface="Roboto" panose="02000000000000000000" pitchFamily="2" charset="0"/>
            </a:endParaRPr>
          </a:p>
        </p:txBody>
      </p:sp>
      <p:pic>
        <p:nvPicPr>
          <p:cNvPr id="5122" name="Picture 2" descr="Zelda Breath of the Wild guide: How to use the Hero's Path - Polygon">
            <a:extLst>
              <a:ext uri="{FF2B5EF4-FFF2-40B4-BE49-F238E27FC236}">
                <a16:creationId xmlns:a16="http://schemas.microsoft.com/office/drawing/2014/main" id="{BEA15EBC-5FD7-B1A2-840F-AD0167A2B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092881"/>
            <a:ext cx="4902890" cy="32685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872399-F6C5-56D9-3C8E-78054EF38F26}"/>
              </a:ext>
            </a:extLst>
          </p:cNvPr>
          <p:cNvSpPr txBox="1"/>
          <p:nvPr/>
        </p:nvSpPr>
        <p:spPr>
          <a:xfrm>
            <a:off x="1015284" y="3908763"/>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Non-Linear Progression: </a:t>
            </a:r>
          </a:p>
          <a:p>
            <a:pPr algn="just">
              <a:tabLst>
                <a:tab pos="269875" algn="l"/>
              </a:tabLst>
            </a:pPr>
            <a:r>
              <a:rPr lang="en-US" sz="1400" dirty="0">
                <a:latin typeface="Roboto" panose="02000000000000000000" pitchFamily="2" charset="0"/>
                <a:ea typeface="Roboto" panose="02000000000000000000" pitchFamily="2" charset="0"/>
              </a:rPr>
              <a:t>BOTW offers a non-linear progression system, enabling players to approach the game's challenges and quests in any order they desire. Unlike traditional linear games, players have the freedom to choose their own path, deciding where to go and what to do. This open-ended structure empowers players to explore areas at their own pace and tackle quests or objectives in a manner that suits their playstyle.</a:t>
            </a:r>
            <a:endParaRPr lang="en-PK"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7223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1878</Words>
  <Application>Microsoft Office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Impact</vt:lpstr>
      <vt:lpstr>Roboto</vt:lpstr>
      <vt:lpstr>Roboto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 Afzal</dc:creator>
  <cp:lastModifiedBy>Hamza Afzal</cp:lastModifiedBy>
  <cp:revision>15</cp:revision>
  <dcterms:created xsi:type="dcterms:W3CDTF">2023-05-29T18:13:58Z</dcterms:created>
  <dcterms:modified xsi:type="dcterms:W3CDTF">2023-05-29T21:35:50Z</dcterms:modified>
</cp:coreProperties>
</file>